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4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 autoAdjust="0"/>
    <p:restoredTop sz="97509" autoAdjust="0"/>
  </p:normalViewPr>
  <p:slideViewPr>
    <p:cSldViewPr>
      <p:cViewPr varScale="1">
        <p:scale>
          <a:sx n="82" d="100"/>
          <a:sy n="82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56A04-836F-455D-A70B-329004530A59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B351-E054-4FFB-BFD1-3266F12A08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2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B351-E054-4FFB-BFD1-3266F12A088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54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0A024F-ACFE-4F8C-8F8A-6B7ADB2BF5D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BE40AC0-50D0-414E-A972-DADC63340CE3}" type="datetimeFigureOut">
              <a:rPr lang="cs-CZ" smtClean="0"/>
              <a:t>23.08.2022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26144"/>
            <a:ext cx="7772400" cy="1454783"/>
          </a:xfrm>
        </p:spPr>
        <p:txBody>
          <a:bodyPr/>
          <a:lstStyle/>
          <a:p>
            <a:pPr algn="ctr"/>
            <a:r>
              <a:rPr lang="cs-CZ" sz="3600" b="1" dirty="0"/>
              <a:t>Základní škola Zachar, Kroměříž,  </a:t>
            </a:r>
            <a:r>
              <a:rPr lang="cs-CZ" sz="2800" dirty="0"/>
              <a:t>příspěvková organizace</a:t>
            </a:r>
          </a:p>
        </p:txBody>
      </p:sp>
      <p:sp>
        <p:nvSpPr>
          <p:cNvPr id="4" name="AutoShape 2" descr="data:image/png;base64,iVBORw0KGgoAAAANSUhEUgAAAXUAAABeCAYAAADc4YSJAAAAAXNSR0IArs4c6QAAAARnQU1BAACxjwv8YQUAAAAJcEhZcwAADsMAAA7DAcdvqGQAAErNSURBVHhe7V0HeBXF2l706tWr12u51y4tpPd+0nshHUihpPdCGh1Eg4IkgIIURbGgIKIRSCf00AKoKCooKCrWy2+5Yr1wwTD/987ZOWxO9qQAFnTf5/myuzOzs5tzzr7zzjffzEoaNPzRwCTJiWyKfKhBgwYNGi51EKkzskz5sFeg8gPJrORDDRo0aNDwewAR81Ug9Q5JOnlWkiLl5B5BZXV0zom+nKNBgwYNGn5hEKEngNQFsdO2V+qbyl2vOG85bQPJbpWzNWjQoEHDrw0i4auIkA8IcobR8bHekrNc1nCuMEo/TtYGo+MZpOZH0vYq+TQNGjRo0HCxAZIl0m0VRKw0St9L2x5JmMrVGZ9ryqjsCdpqA7IaNGjQcLFB5GpFJNtJoRsb5S+Vi5sElalWO7c7kxsCTbVr0KBBw4UCZNoXIj4rSYXyqaqgMgZ/vLF13HjjgY6//e0j1TxJWi5XoUGDBg0azgdytIqqD9yUUXlExOjkKrqAyhgGS0X5jvT0Vzt++ukkk9Hh42OqR+AkV6NBgwYNGvoCItAEEK4RqbKOyy77jivqQYM+6Lj22qPG+byMJB2nrcmB004NRXHxdpnLO6Gjf/93DWXOmeZf16BBg4a+gsgzUJXQbWz2KRU10LFz59dq5E7nt8nVdQHlIZxRX+6rrz6Wq+qEjsWL31DWJ9sMuQoNGjRo0NAbEHHChw6l3YlQO/7617eNCd2AkydZxzXXfGx8DpkqCVN6pijT8eGH7XItndCxbNnroozC+jSDVYMGDRr+9DgrSRUqZMo6wsO3yHyrio4ZMw6pnafmX6d0LBegr9faulmuwgA0HnDxiDK8nL7noE1U0qBBg4a+gMhTdZCyo6SkC/kq0fHyy5+rnqf3n18vV28ApSMGXV/Gw2N9xyefHOro6DjZ0dq6t+OGG14TeYYyklQtn6pBgwYNGnoDIk+4Xrr40mEd5uYNMn+rouPppw+qnQejOruEI1JaXyYhaeGMGjRo0NBXEIEa3CLGBrLvOHz4dZnDu6DD33+f2nkK6+QPN+XmURpdE4t/VcinaNCgQYOGvoCI9FZjYlVax2WXvaVG7B1Hj36KUEe1c4ShUaCtYeEv2jfZgPwkSYdJmj9/rSQtpqKIojmuP4UbjmEYhA0k02aaatCg4U8BDFD2eYlbIt8ukS9Kg3rmPvAXXtja8dJLuzpiYzcQoX+hVtbY6NxO68PQsSFe/aQk/XudJL05WJI+pSxK6rWdIIN7xuSEJw0aNGj4I2ABGUjvGBkm7Qwk6xFEtKvppC6EfBHNEOZI11r+sySdmiBJb9EhZV2wQcFrs041aNDwh8QBMmPSqyMbSdYlGkWACg0kslUdLL1YJsIcN0nSzCpJekN/Wb0FS9LBOZK0o1aStj9DJH0eyh2GBk1zy2jQoOEPAxDaSTI1whMGgsfiW11ecEGZhslB52sd11//AdZw6UhJ2dVRUnKMb93dD3b85S9fkTo/8jcibrpJ5iZJH4LAv6JGyFRjUiFJ7frb6pOhUdPi2jVo0PCHAAYQ1YjOlMFFg2VzoeI5ERLBwv/dhWBNWUe/fqc6XFz2dCxZ8jY7cUIeQu2MI0eOtA8ePPjTXEl63UuSvqbLsNsl6YueegbIpwagp0ZKzfB/9crtpEGDBg2/Z2CijhrJ9dYO3yxJzVDQP0nS/1GCKtnCOv7xj7c77rtvl9oSAqdOnfr8vffe2zVnzpwdIHPUHUsK+rQkffojqfUbJOlbpBHz9hQOyTypvOL++mIgdpPuJg0aNGi4FAAiUyO48zId2Qyy2ZL0wyKqGzZNkt5dmpe3v7a2druwRx555Oi0adPejYqKOjpwICIWz9UBFwpcLHRgIOrPJOlV5IGwlenGdkqSPlDWdR4GV5MGDRo0XJLAIKQasf0mNpqIG8qcDlQJG70BlDMmfKWhDuN6+2ho5LSBUw0aNFySEKGMv7mBjGlHlaiVBpcMol7U8rbIpH8BBl+8FuaoQYOGSxJQo8rZl7+pwW1CO12I2tjOSNIX8K8b+9bhdz/PAVKlJZBp0KBBwyUJhCiqEdtvYvSn13ZEktqVvnVEvDhcuC9de6mGBg0aLmkcJlMjt9/EMBBKO10I3JRhMBXkjv1m/exQ2j1v0wZHNWjQcEkDbgY1cvvNDLNBe+uCgcEN40FqHSpdMZMU5I4eCGLvheEY670gX832kmkDoxo0aLhkAQJTWxbgNzf4xKHAEeUCwz4GRo195TjGwGquJO2Dyek9vb4OC5YZ6pANYwraTFINGjRc0iCu7EJul7ohiqc3UEb7oKGAktegQYOGSxZQpVh+VkmIF92uuuoqNmPGDGZlZWVIc3JyYrfeiiXYu5a/CNbb6f34/8U5cMto0KBBwyWN1WRKMrwoBhJPSEgwHFdXV7OTJ08aSBxbHC9YsMBQ5iIaXCh9AXzovVX2GjRo0PC7BRbgUiPFCzIo8AMHDjCdTsePAwMD+VouhYWFhjKrV6/maSgr0i6iYQZoX4DPQYMGDRouacA9cdHdLiDwEydOcFcLjq+//np27Ngx1tbW1qkMUFeHd0fr05RumYtk2iJcGjRo+NMA0S5wOShJEDHq4v2dfTXeOERGRnKXipLAly9fzo4fP25wu8Atc/jw4U6uGJy3dOlSQz5U/kXwtWPwV4MGDRr+FEAoH8L9LsaaJhhoPIlVFUHUSgKvqKjgihzKHMcwkDcwZcoUfoyyOKe1tdVQxrhhOE/TQhM1aNCg4TzAQwL37t3LyVgQOLY4Fm4YGAZOAUHYUOU4DwCxi3LIBwTxX4Ah9l5zw2jQoEFDL8FVuiBrMRCqpr7hM4evHelirXS4ZpQQfnVRn9JFcwEGxY6eiQYNGjRo6AF4hR2PZEHIIvaF+sbgKAZJkYat8KMLJS9cM0qIOmBoEACUE2kXaBgzQK8CyyFgTEGDBg0aNChgeI+pkngR0QLyFqobJC/cKSNHjuRpIvrFGFDxKI8yImoGg6aibmFQ8nDrGBvuA3WLOnowLNiFcQWN4DVo0PCnB96O1CUcEkobUE46EvHomZmZ/Fi4YUxBORkJxA7Vb/xqO6Qbu26MgYYE7qBeEDz+Dyh47QXTGjRo+FMCoYJdXjwBAgWUg5vGkS4gZ6jvnoAQR1EHSBkkjklK6AUofezYx3Wh0tF4gMhhymtgX0yC6oXBnaRFzGjQoOFPAZBdK1kXMhQDmyBXkYZ9QAyeCr96Q0M9e+65lez777/n+QIffvgh8/X1YY6ODmzVqlWdiB0GhQ8/u5jYJNw73RnqgPLHdYUvvxcG5T6FTIMGDRr+sED0iMnX3EEdK/3qgtCFywWEDt94bW0tJ23Y5MmTeBkBELbIy8nJ4X55pRtHGIgaih0QETa4Hvz1IG5Tyw6o1dWDYXKW5pLRoEHDHwoYROQRLr01KGOoaaGMBaEDTz31lElS/+qrr1hISDDz8HDnah51dBfOiDw0GnC7QImrAdcVDct5GlS7thSvBg0a/hDAbNM+vd5OLAkg1LKS0AG4XJYufZSTO0i8O0B9i3rhVwdxo8Ew5UaBvx5qHSSPe1ACg60XEO+O8YOeXrahQYMGDb9rwKfcp7fwwyUCAhfkCZI1paB7AlwvaBBE3Wox7SBqkDyUuJrLBe4WEesO4F6UdZ6HacSuQYOGSw5WZMYLffXKQLCCNEGyvYlyMQWxuBcMKt1YeasBDQEaFpC8krwR+SKWIoCKF+nnYdpbkTRo0HBJAW/96ZM6VzMoZBDshUAZ+aKm0nsCrq9sZGA4RvoFuGFg8LGrhzwWN2dKRU27yZhU1EjWcPaiWTHVWdBw5rKi5p1XlrQsv7Kk+bmLamObVl1R0ryF/ot++n9GgwYNfQVeyqCmiLGMbTUZFLMAXCGCSLA1fgs+XgiB85AOUu5rnLXJUMW+Wm8J+NVXX+WDocKvjuOFCx9mR44c4ceCjLFVqnSEPRYXF/Fz1YA6MNgq8jHYqox6QQ9AzGq9AMNn3RUGUm8hQm++uFbSSqTe9F+puGGUVLr+r322pNor+T3mP36Faj7Z1aXN8byMEQICAq7y8vBI8NPpJsbFxVmGBwQM8XB1rQwOCE6qra29vKio6K787PyQKVOmDJ44caJbSkqKNaU5VFZW6mgblJGR4ePn53dXRXGx7fTp082rqqosFi5ced2cOQ+by5fQoOEPAREeCCKeIRtmNSqJHnlQz4g+QT7IHueBgOHfhSsAE4GQD6IBoeP8vpB6t6GKfbXekvrnn3/Oo1xEJAwMZA3A9y3qg7pWYujQSEN544HWN99805CXkBAvp+ohImDgyjEV8thHw/oxndFbUi8kyyMln13PpCyynAYQtnpZYYLUixqGy1frO+586EYpoOov8lEX3FC5QXXRM28Pl3AbC4v/mg0YyHTu7mvcHJ32mQ8cxMzNzP6TlJDg6+LikuztrjuWmZa+PD46elOgt9/m9DGpy0IDg2c7Wtku8vHwWuRs7zgp0N+/enhCwr3D4obV5ufmV+Xl5c2l6rWegYY/DDDNHmQKlW28NCxImS9nS4Z8bEHY2AfRmwLysZ4Jtj3FVyNUEY2EkqjOyzAgqpyKL2LIewLUuSDpWbNmslOnTvF0nI96QL5KNw7yRUOArfHkJZC8yFdrXC6CQlcalvTtjJ5IPV8mciJ083vbWOTil1n0kleY19x2dnXZen1eLpVRI3iDUm9KlK/WJ6Q+8UbkxMYPm4teOOguJ3XBDZWbouTdTnB1dY2yNBvyvyFE6u7Obi2ONvZvguCtzS1OJQ+Pj/LR6dKDAwO/ShyRuCF1TOqOhOi4N3PSM5+MiYpJc7N3jgv09S329/KZHBoU9FB4aOgz8bFxr+Tn5TdlZWUtpuo1Uv+zYEjJuhjzknXzzUvqWs3H1n9kXdbwncXYBgazKmtk1mSWpY3MpqyJWVKaXWUzs6Jj76kbeZ77pFZmU97E95EuyuEcfT11Z63L6k9SXV+Yl9Rvtxi7bpFFSV3ugIy2X2txJyhtkIN6V14PKCclkSC8sLv7wwuk4fNFnd2VQ4PSp1BFUwYFDALFPkIQxWJavSV2NSAsEnUoQyEFtm3b2q37BT0ANBZqgBvnAv3pxtZZ2Zoi9UI9Sdvct53FPfoKm7TuMHtg/VH2xO5P2Zr9x1nNxg/Y/S3vsbTlB5jvg+3shvEbuxL7BZC62ZS2Ic+//PlbJ84yNqPpvYckqUr1t2GK1MeMGXOdv6//Yp2r25tRwcFBcdHRoTpXj4P+Xr5Lq6qqLosdOtQnODh4bUJc3L1pY8bMSB6RPDcrIzU/OS45KDwgJCY8JDwyeVhi+ogRI+KHhkc+Njxh+IKcnJzY8vLybPkSGv5oMC9pGklEu9qqtOlDq9L6k5y4S+vPOoxr/tljcitzqGhmfndvZDmP7GUpD+1iLhNa2OgFu9njm95jtXs+ZpEzt7Jntr3PTp3uYJ/95ycWVLWZP8RffXeKPdjwDour3s5aXvuMLWo5wmJmtzFfqgv1jJi7g7lT/fbUIDiNazprW9bUgWtblzb+bFXe9AM1KtuoQZloU9zcVx91bwBSF+6S7gB/uiCR3kxdF+XVutIXTZ3D141wQUSViDS4TY4dO2ZQ7Vjvpa8DpiBeNAxiRurFBhoMcb8XwdCInoMaqRc2s3609Z7XznJWvsVqNrzPFm//iKt0hwd2Mvea3cxl9i42tf4IW7rjY1b6wiEWS8R/ozGx94HUbavaYh7a9H7dw5vfb4hbun/MsKX7J7zzTQf76sczLGfFmyvoRq+Vi3bCrRO3qpK6p6fnQG8Pz3WuDs5vuLm5pQb5+lZ6urgfdHVyWpk1evTgjNTUSCL0u6knlJGQEFcYFBAwNTQ0KCo+Pt6eVPxYf1/fspHJyeOTkkaOGpk0sjAqImJURGho3bhx4zRS/6NgAJGk+di6pUSexyxJMZOi/jnkvi3/m/DsfjZ55euchEHUD6w9xHa+/QX78Isf2JTnDvC053cdY9/99zR/QF9+7yuW/OBOTt4CSlIX+OD/fmBpC9t5HoAtGgSUA+mj/ub9n/FreE/bwILv28zVvE32Mih6Zj22ocOuvOl7u3Etqy2KG1T9jn0E/OQgBZB6T7HPIGKob5TvzavnUCfKG98nBl7hMlCS0nkZIlNAvhiEhOsFaXCVCAjlDoMyBpH2RO6oD0QuBkhxjV8CaHTEvV0Ew+d8zn1ggtRh4YteZtVE6DOa32VT6g6zcWveYWNffJsVPH+Qlb14iE1Y+w67r/k9NrPlKCtcdVCv1vPPj9TNpm+N2/beN2fxib/+0Xc/Vbcc/Xrj0R/Zk7s+eTRi/o7b6NZVXR53TFEndXcXl2QbC8uzg+7qz1wcHPc42Np9bdZ/ADMfNPgsyDolMXFiSEhITNqYjHm56VmJXp6es+NiYu6NDRsabGdnN9/f27sq2D9oe1hwWPP48vGBNmZmQwL9/I4VFhbOpuo198ulDPPixhrrsqYv4Abxv2fj6WmrDrAjn3/HSRYEDkKteuFN9s6n3+qfQMLafXoljq0SOCe+ZruB4AXUSB1QKw9lD3JH/QeOfSOnMvZw82GZ1B9Hj4HtPvIlm/78G8xr6gbmUN7UYVXWcNpt/PqmCyB4JcH25uXIUIQo2xPQAMD1grJwsQhgH2QvyOi8TamgleQNf7VYIRGuF6WPHYZjEDXOVxrUvKkVFNXcLxcKDLyqXesCzJlMD1PuF1LcN03YxMpIhfs9tIcFzt/LCp47yF0t8KlX1L5N6vxV5kGqPfPZN1gUpfXD4Kmyjr64X5Jqr5y5/mjT1qMn3tn53ldf1739PRqKT/1qdnjIJVTRf9q2aHm3E+KjopycHB3fsRpiftbfy3e2t6duCQjdzsr27cy8PPvo6OjQ0aNHP52Tkz8ldXTqA7HR0TOHx8SPTh81ZkVcdOy8uLhEy/io+MlxQ2PGZYzJmFGYX3hffEzc2gmVE7bOmjVLNeJGw+8YlgWtA4kEGy1L6856TF5/pnrdIU6mALZwiSjdJ0pARUM9GxM3AIWuJGIBU6QO4BpoPIwBpQ8lD7UOoA6fuzeytoPH2X21bxl6CABUf9WLbzGXiS3Mc0rLaYdxjV8OKakvPE9fPAY9u/OpCyDyBQTSEzDginLG6h/pYsD1vA0qursFsy62gey7A8IX586dy91A8KOLsEiYGi5CjLqanfusuyH1f1RuZIVE5CEP72MjHnuNpT39BnN6YCdznrWL6ebuZro5u9m/Jm7ifvWwhfuYlK1C6kXNP/Xap37rwn9dkbvR6d6Gw+ueee0/LGLRvn1SwjNmcq4q/jVuU4S82wn00V0WGxs7JCosyhP+9ezs7L9HhkbqgoKCeH2ukusV6enpZhnl5dfT9o7U1NSbE3WJVyMtPz//nyhTWfnQ1aWlpX9NSkrqP378+AFZWVn/mjBhgtkDDzzwL+RruAQAkrMtb2ixGtvQEfNA288HP+78UgSocShnkLoxmQNQ7MhTw+Y3/82Kl70iH3VGd6QO4JrKnoAA7qFy+X7eIzCuA6SP+0FDomxg0AgMnbWNeh2bf3ae0HLCoaJxgvzv9xYIRUQXvqcGQQyq9uYFyiinVOkCSFOS0SVh3YVIYlAUMekijFGYiHU3hvJVeRfR0ODq0Q2pXz9uIytedZAFPrSXDVu6n+WtfIsrcyh4zzntfP/K0vUs45k3uKtGldR7odTDFu0Lvrvu7UkzW45MmlZ/uOWTb0+zL77/Hxu/5tBnN6bWe8rF1JFd7y/vadDQGRbFDfdYlTR0BM/Y0lH/8qfc9620JzYfZVGztrL6lz/pkgeDXx2mlgcLu28Lq23/SDUPA6I+0zao5sFmrz3Iih5/me8/tv4dZl1aL0fDGFmpShqZVckatmzTe53qfHTDEaabuoHua/MZp/HNn1iUNYbIH0VPwAQkEIMaCSsBFw3K9TRFHbHT3ZW7KIOkMPjSjd0pypdUwAWjzMMEIKj881HK3b3hCGGMWO0RZA6CV671ogTuydgldJGsV6QOpT72+UPMfuYO5la9ixWvPsgsZ2znoY1lL77Nghe8zPrfvbV7pd4LUp/devTJD35k7NOfGJu//TO26fDXbP8n37E1B0+wcWveTpGLqSOvMUDe06DhHJwnNL9kW9ZwNnZ2G3dpGBupdoaIljEP71bNh5J2m7heNQ+WOG8ncxzXrJoHg5pGNItaHgzXRXhj9P2bmX32o8zR2bWL0oPZe4erpjt4+jOb/BUsrrrr/xcyYzNzoHtzGt90ymva+mL5I+kOiCWHr7unUEXhfgEpmwL8+1D9cLOYqgvp5xXKKAgc5NjXiBY1HDt2rE/rsOBFG+d7XdyzGID9BaxnUs9vYrdM2szKX3ibu1xcZ+/iPvXEZa+xpGWvs8LnD7J4Uu9hC19mqcvf4H52Hq+OQdY+kvqcDUef3PPJT2zru/9hta8dZwu3HWP/Pf0ze/ubs+zBrcdGycXUoZG6BmM4j28+FFy16bSaDxyADxzkp+ZuEQCpN2xuN6m4TPnFBbpzv4huOQZkLUrqmFX2E8wq6/E+m2Xes8yieC0rfqKrCwg+dzQ8I+fv/L6XxC4mGYFs4WaBygZBIzRRRLuIgVL43+GCwTnYFyaiYzDxqKfwS6Hme21Q2d0BYY1KZQ5FrjTEsqsNeuI7FteAgscgJtwtIqLG2ODLB0H3FojOUb5a7xeyc2GmBUTqhUakXtjE/jp2PUshAn9k+zE2d+P73BZt/ZAt3fERW0Sku5D2F2z5gOxDtqTtGLu7/gjrP20LV/idSL0XPnWnWdvTm9/68r//92MHO/jvH1lV8/us8Z3v2eS6Ix9ZlK03OfEIuKp0vUbqGs7Bblxja/TsrWfk56kLQOQgW2X4oTEQvpjz6F7W2NjI5s2bJ6d2Bnzp8KmbgilSB6GHhYXyfdfxDcyqYBWzzVtu0mxy1dOFWRS/xHRT1Bse/K+4z+Fzd/xADV2a/BF1BxCDWrghVDxIHMSNYzFTVJC5UnV3N9PUGH1a5wVuCxAkALUMAody7m7AFMQMgharIwLiXDXiFu8yFeiubvQaoPJNAfHyIPNfUJ0r7dxyAWpKnYjZc85u9jAR95O7P2FPybZs18fcnjBsP0HIIdnHPD9nxZvsb+VcnfeJ1CWbqiun17/z2OZ3vvluxSvHWcuhr9mkte98lfz4qwWSlHS5XEoV11ZqpK5BBmZi2lc2ne5OgWMAEpEs3QH59y4492YctSgGRKJADWNGIV60oARelfbIsqdUSR0vZoDPFRESI2o2M9vwDO5isfePYw6uHtytgn1Hdx9+zNO9Qvix2FeWcU6fw/ymb1QddAXQWxk+ZztzHNf0bS8iY0DcgtRBuCAKKHYxMAoFjjwocmNAmQsl3517Rgn0AAQp9cpAklDc3fmlobZB2Mo11BF/DgWuXFTL2PCuUQD+cSzYBUDhq5VVmojGUVpvffb4X6D60VtAI6FWppc2iEwPNVInpQ7fue+8PUw3p71XholKiIa55nxInSP/Cvv7dscPf+zVR1Kffm2u1T3bveSMbnGxSR2zTaPDw10jAwMDMjIyTD4DI+JGuEVFREXHxMT8TU7S8FvDsqT+yxkvvPkzfxpNoCeFDYCw757xgIHUxQJPSmCwEsDD+MILL/B9gX379rFnV68xkDrWBhGLPok1Ru655x6WNr+Nkzrq8p7SzGxiK5jz2FUs8O4W5pq/lLmMmcX3rUvrmHNaDS/jMPaFTmVcM+ay0qde4WGXpgB3k25SawdCHuWPyhSEC8bUjFGRr0bqAmgMoOx7O/tVNBQXbCBTKHAlMLiJdLXyxiYW7cL3jcYXUDYCaEjg1kFjATcOGg7l+T0ZegXiJdWoC70HNB64Fnpw6EGYcvn0YOg5nZs8o+Z+kYmdk3NfTVmH8KkXNXZdSOwi4YYJG33k3YuC/fv3X+FgZ7fE2tx8g6Wl8+1ychd4uHs84mhje8RmsE1/OekXRVJS0pVlZWVhlZWVN8pJGpSwLKkLxBoqiFZBCKIp85zcymO+1fKEYZ2WhLRC5hNICpkIeHTR1C5lLAtfZFnjH2Bevv7M1c2NFc94hE1a8AKbX/8WT9P5+DOXshd52fHzVvA6kCdIvaBiMgu7t9VA6ugdcFIvf4kTtEfx05ywsY987KMM8pVlHFJrWPJDO1nofVu63KPS+ISlssa35I9LDVAwIOuuC0Sdgwhp7G5JAZA5SP3cwF33uOAQRzVfOdwofYlwQVmQKshVNLoA6hZlxPgKyBgDrAAaEeTBDQTCF2WFehckjXwAPQbRy4BCRzgkrocXXAPd9SQcJOmDWPp+giXpoFFe555RUXO+VNh4QCpvY1L5totrlTuI2Dewqyo3jPebt2+Q/Zzdlkqze6Ddyqpqp8Vfy1sHSvmN/bkV1d3FrYz2e2E3jNvU/UBqH0Ef6+W2FhbPD7pr4OtmZrZ3ycld4GLn+LyVmfn35v3NB8tJvyhuu/baf0ZHRa0aNWrU72LpXwyg4cfUUwicAPyv6MaDFPCwKw3hdBe8pon52MYFdmVNX/VE6t7TNrJ7V+tjz02ZfUUzy5u+iLl7evEHrnTmY13KYKAyctgoFhA6lJN4bEo2K5mxhFVUP8Wik9JZVHI2c0mZZihfdO9i9uDa15ivrw+vM6NoPAu9Zz0ndRA2CBouFffkSXpCjytgLmEj+b572izmFJnJ991G3dOpDEg98cEd1LvY1un+jC2Ceh/WpQ0fyB+XGsR3em4SS1fge0KZzmuNdAX86lj5sbcQvvo+GdwVagOfxm4MTB4CwZqaMQqD6laDIHXUCYg3IYGYQfJCrQvfuqhPDOoKokdsOpbkxQqPgrjFNbGFi6+nF1z/KElHaIctlqTtRnnKNe8RPeIiFbfkSYUts0idX2SjOgua7/97RWta/7s3h94xacvQTjZlU9RtkzZF/LV0QxCp+QCpaH3frKAu8EoT66kL0Ed2ubu7+63UYA4IDg6+hY67TPEfExl5nZmZ2V0o13bs2FV2lpZPmPUf8PKQIfZ3ykWk4uLia4cMGXKns7Pz7ajT1cnlaeshVl/ZDrE1e/HFF6+mtMvkop2Qn59vcM9gP8jLa0BEQMRAZXpVVdWV4r5iYmL+6ebmNjg2NvYWnkkICwu7xs7CwiEkIGAD5fvGx8dfT8rdMNYwbNiwm0N8fQdHRUWpcuPjjz9+RWhoaP+AgICBwqWEa9LG8Fk8VPnQ1RGUH+7nd1ct/X9yskmIbnhPa4DgYmovYDA2TH4B0O3vaWEpVQwprq+zq2hqWtr6rslBUqA37hcxMQjkC2UN98nKlSt4HtwoW7duZXahY5iXl44lJibSAx/B4uPjWFpaKnvttdf4Od4+3sy3cDFXfuhewxcMZSaUOvzwwv1i8JFTusF3rvCvc5+6s6vBj64sgwahaNnLbGrTh+yn02f5Paohdva202YlDc3yx6UGEDG+i56WysX3I74vfP+IXVc20vgORRx6b7vofYqEgfoVqvlCAGUuVDNcKjjGMgMgYhHdIkgd3x+gdOWIc2FoXKDexTHOA0TUC9xAzz23khvKIk348AWQbmpgNleS9tEOO0Vq3SgP7qtfHxifGbPyOim7/u8X3RJfvFq+SicQaf0lLCDMzsvdc7aXp26/m4vLm+7Obq95e+gmJSSk3YQy9DH28/PyC3ZxdGx0c3Q56uPl9bKvt+9MR1vb9QMHDNxtbm5+B8qFB4d7eLi6vuDs6PS+j4f3W4H+gfc7Ozm3WZpbfOpqZ2eVlZWVGB4SHoOyShD53kW/gfGjR4++IcjPzz8kOHgeVoYMCwhpCA8Mnh8RFGGLcnHRcaEhQUFFoQFBo4L9AhcFBgQ0RoSFrfHR6aizJUnD4+Njg/38nvZ29zgaHhKyMiEhbtyU6uobPD09b6H0nKHh4SspvTE8KGh1SEhIUWlp6XU4D3Cztb0rwM9vOuWvCwsIXhvg4zcl0M+vhOocXVlZyT+7yOBIm9DA0PlhwaH1KBPo6393sE7H/3dTQBcdfryeICaroLx46KEIodqVJohEEEtPPQC0XnAVGNYrsRjbsNqypL7QbVLrd90NlHY3C1QAoYoIWQQBY0IJ1BUGN0HQGARF1zwgdTILDQtn9OUyamG52kLZnTt36smZDKQO8saDjAFVEBHW60a9aBxGztvKSd2udB33l9sOLWCuY5/j/nL3vEd4esKsDcy+rI45p87mZZCvLANSD7h3E1v5xjfspzMd7PTPZ2nbmdwR6WNZ3njasrApTv64jCFcL/jsQcrK8ERhOAaZ47sUa6WLPBC9+E0oz0FUTG96Ybh+r1+QIQjTFECOIOWeTKhuNBKAcj0WcQ1B6uIY54DMoaiVqhoNghrE+frrPdrFzYKGAC4Z9ATEwC5UvbLBuEGSvj0tSZ/SATNyvcDN1Vml/4GRlpZ2k85d12xvY/cREfWS2Ojo8Q5Wts9ZW1ie9XT3nEdF+kWFh0fa29h+aWNtc4TId4Gft/dCR3uHVx1s7djgAQM233LL4JvHjBlj6WBj876tldXnlP9IeHDofFdHlx321jYdZoMGfWBrZnuXt5tnqpO9Qy3q5BeXET10aJ6Hq8fy5ORkRz9vv3XuLm7zhw8fHhoREhKqc3d/2sPFtTU1NfUaV1fnQlcHl2Nuzm5PUuMxCm9dCvD2m+jh5rab1Lf3iNhYB19v71L6P16JCIuYmBATE157qPZKfx//dC933TZvna5wxIgR3nROJtW5nUh8Il2+n5+f323uLi4vYWVK+v+iqa4gV2fXSfa2du96ubk9Swr+b6Tyb9O5eW718vR6JiIiIjQ6IiLOzcm5ydXBYfmAAQNUZ4PjAcQPqjeha3hQRThcbyBmNoL8u4Pw7RoG9CxK6irggkFM9tinXv0PfzpUAMJHjLraei0CYukAKG8QOEgdDyO2IHUQeOK4BSxsaDRPF5acnMTJGl3p8ZOmMp/cefxhFsCgWE1NNT3Q+rfhRN63oVufOtIBz4kNzCVrgapP3SltDhu1YBcv10Fcvu/fp9iPikYN/2/U7K0nLMbWHZU/KjXgc8TnCeIGoaMnhgZTNLpQ0iijJG24YEz11FAe3z0a8J6Uv0CvZ5mCTEGAIiYdxAkFrSTCvhj831DoytBDQeKCfFG38KMLiElLuB9xjPvAPYkBW0HqIG4A/ng0AEKti8FZNCy4Phr+d3bu/PaIldWr/Lr0/HxFDSYVVnO79PSc/KGg0+mu9vXySoyLi+u0zICtlU2LrYX1wbKCMnNbc6sXHays/jMqMdEQaZNbUmJha239ltmAATtdXQP+6eHsvMzawuJkqL+/YTXIJUuW3Ori4LzbfKDZF3aD7G6JJcVN5LoxMi7SsFBaIl3fy8PjhaiIiOTIyMR/0XdrL2dxIGrG082tKTsjI8TFyanI3cX1hXnz5l0jZ3O3UUhAwBIi1wfosN/fJemmiPDwl6i3P0RfQpKIhC1TUlI6+f2DgoKinOwdG1986MWr3V1dJ9Nn0BgdHU1t/Tm4OjuXUuOxnP6Pa3UeHvd6enis+uSTTww9HmrIbqPGoT3ANyCVDru4q/CQ4wfVne8VEF1qEERvAQLAOSCW7iBC53AvHFhr3HxsHffjekxqmQpiN6XYEYpovH6KMUDqo1IzOpG6AB68aQ8+yaJH5XOChyFEUbgEsL9g8aNMl1TBnn/+eZ6ONCz6tH//ft4wAF6TGjmpO2ct5ARtF5zCI16w75w4qROpOyRU8HTkK8vYja5mz7Z9wMv9lxT60RNn2Eff6T1QPJxx3o6vrUoajliMbTSl6NDgghyUbhUAn63oXcHQ4KKscLegcUcaGnd8X8IQ/YLvB99FX1Sk+O5/NwYiVxI9yBuEje8Tih0EjnThb8dgqChr3CgAYs0XQeTIE4uFCTcNSPyMJH1BBwxk/i0pc+yTZDQmdHxf+A66onT9v6TcBlspf42/lNV8btCvZJ2FlN/oKxXWW/LjsoZbuN8bx+Ma/8n3i5uieDljYC3/ovXhZLFSQVOgVNzWeS10+I8LNnhIJS0xlB8lFbZaSkm15/y4uKfCpgipsCFGKlzvLFXuOediqVh7m5TfECkVNUdLpn+nnXD27Nm/0zPpQ6p1mPmAwY321taH87KzJ9haWHzk7ub2WFVAQKfX5XGf+p0Ddo8cmeppY27+pqOt3S6EOsrZHK5OLk/ZmFt/fceNd9yJyBQ/H7+FLi5O91IWJ8GRI0Y4u9g5rg9wD+jU+6Sv7y/jx4+3I8JM8tf5bCRVnubm4lLs6ujIyVtfSg9ne8dKFzuHObTb766bbro9NDR0HSly7rIxxtqNG2/OTs/2d7Kzm+rs4NAy5/45lkTMK4m8Cyi7U72OdnZjvLy8FtNv8GZ7S5vmlISELq8bdHNxmxkcEPQI/jc5yQA80PhRCfWNhxEPtpIQABGqhnyUFaoP53fnXoEahLo3BfyQkQ9V2elHDb86KVLux4Vity1vPANiPB9DdAuftZn9JLPIf47vG+dZj6pmNvETuCnLYGs15kFDeX6ctpBZFK9hlrnP6vdRDx2D1IW7xthQBvCevoENXdSmWsYhdxHT1exlHg+0syfbjrH3vznNlzfAuTbljactius+Ni+u62nsA8B3CHcJiFkQB4gZx9jiGMpbQNkA41xB/vgdIA3uGONzegKISly7T/YPSXr7RromMcUqOhb3MuNmSXrKjH5TwgZJ0gf0i26nPNxjGz3VO/567v87LwOpo0cmSB6m9MGjMUC+GMDFMVS9OMZW2XggwqWDfuN0wH6WpG/vkaRdIk82fE+me7+FTSOl/KYmqWTT91JB84NyqkSE/pRU3HpCKmhcyY+LGzKpzI9E5nsprZnslFTcwqTCltek/Lpz6waNbQkmot7IQyRLNiI08n90vIpIWN9g5D9+BaVVEOF/RvUzqXQrk4qa1kj5m+lrQX6jF5Vt4XWP3UR5LZ/xxkWfFyIVN27moZLIK24+KBU2lvA8FaSlpfV3tLevdiJSJsV61MfT8xXzgYM+sbO0eX3kiOSHiEiZr6d3kVycg0TUlUTqzw7uP2hHZHBYkpWFxVGdq8dy+OjlIhyu9k4rMFA64JYB+G1Lnu7umT46r4Ynn6wnUS1JoYGBVSFBQTUBcoMxPDp6sIeL24M6d90af2/fx3y9vJ/18/U9kJ6eNYoamyJXJ6cu7z51tLWvcLF3qqFdVVKnn0y/8ODgBDp/daBf4EuhAQGPU++g1dneqXnSpEkRQ0PDtjnZ23cZSHZycEj31XkvwcqUlmZmOzxdXZuot/CQo4PDw8729gudHB0fovOafTy8nlCL1Re+U6g0ZYyxUpGLKAlTBjVnCiAIlDHVYgs/fZceANT6kJKGY2KSDdSpx8SWwxmL2r/FDE9jCDcLZpCqoaeJSt0Nuna3TAAAn33U/RuZU8kqrrqV5k5ml7OMWZc1sISaNrbhzePs+In/sqFTVvN8x/wnmee0JhY8bzvT3b/NsFQv8O9vqNysLT9YlTd8Y17SsK2Xb0sCEeMzBdGBDEHExl+8IGo0zGgk8B3id9DlB3IBEC/tMGn0hJz6G6nWXFKwzZJ0lG4KIScGIzLE74eDjjMFORqVOXlW//tFGcQc8vQPqe4cSZpEyfgM8NtWzpTtZLMkaQ+1QDuwTz/IdmosvjQucyE2WpJepQ933+2k2pXp1CAdoi0nHZMobsomYtwnTdhDBEpELpDXVC9V7iRSbtQ/fyUtJdL4diJTIuqi5q/I9hAZn5TG7daXGb/xGiLvO4jsD0jlRNQFjWuJ8HMpb61UsR3HK/nAZm7DIEr7gc4/K+U3P0WkXcPLla7/q1ReN5AaloNSxQ6Q+WFK30Fl35WK1rpzNZ/fdIyHXhaBzJt3ScXrcc+n6V/tRIZAfET8QBcH5002VlZfEnnPJnUeQgTrZm5m9hTtvzli2Ii5RPZn3Rxd8uVTOBCnTqT+DEjdy8s3wXyg2bvupMqV0SaAIHWL/hZ8Ipevr68FNRxE2P5R9GhdoXNxbwkJCQlFnqezpwORdqOPl89STze3oZaDLO09nZ0dwkLCVlEvbTRX6mqkbmNf2R2puzo45BAh7wj2C64gMvZ3sLKy8HTzTHF2cKqdRqQeERq61d4EqXsTqVPv5RZbS6strq6uhaTwAxwdHQOdnJz41sXeXufn4YH/rdM9QR0of3xQzGq+VfFwIs+gmmSDku6OCARpq7l3cB5UFa6rSlbmJfX8lXTyIQfUu+OElq9A7sYEjkFELAmA5W7ViF8Qu5orp7tBV9SFMEI1oC4QPt50pFxlEYa10xPn7eArSNa9/Al7lsj/5JkOHtly+PiPLGbxflbw/Dvspde/ZEv2fsnPAV7a8zELmL7pJ5vSpu/hPxc9ll4Cn2tP5A8iEeobBsLrTQ+gL1AVAyByutDrj0vSR0TG8HEYiJgImiSeFEhbBIwL4sYI5q1KQqf95WRLRZq8vZXqQ5yjOK9TowBQfuRWSXrvaWpEgiRpDSW1UW+Akz1I9wgR+id0bxjMRBoMvm9B+Fton/rBBqXtKUlH4FaBKc/pyegL+pYaErhlev7MxYxSTuANy+RUUsWknhFrXtjcyI8Lm4qkcbtAov8hxZzAY8kLGxdLFUSyIPLs+tspr5ATbUHTGSLexVJuS56UT3UWtfxMeWelwrV2UvGGIXS9DqmEl2ukckmc7IHixilS6RZccwsncTQS+Y1WPHqmsPlhqXQz7nEdpZtTI3An3dN9dP7/6F/uQupuzs4j3Jxdzrq7u0+WkzhsLS1m21hZH05PTy+3tbI65uHs+ggldzofSn3ggAG7EhMSPawtrd5wtLXbmqQPATTAzdH5GeshFl8LUif007m51Tg7Ok5PHj7chwj+ORcXl9uQEejrO8nF0bEVoYm8pB6X0/GjpITHnA+pl5aWmkVHRGxHNA/ykQYQibu4OTnXzp4928LN2fUZ9AIouVO9pMJHgdSpjn852tm1JsQmdIncMQXhJ4eBWE39wKAEUKY3KtEYUIk4V80Xj0YBecaunk4ghToDJh8aAKLznNK612Py+h8ebjx8RkniULsgWhC4MbmD2OGDhy/eGCiPfGN8/s1PLLZafdEnETtuDAzeYjarIGqBU3I0y4n/nmFvyevBH/zqf2zy5v9jI+a0nbYua/rZfGzDafPShg0X6TV33QHfeW/nJ5wPuAvmCkn6mp4W/I4SvpGk6fSlg3CP05YLAhzLaVx1gnxFmkzUcFKLY8NnYlRupPIYJpO9uAYaBlxTlIfgkED8OCZC/4GI/SCR9t5/StKblCXcOCfhCwexv06ETpXhWUE6wzFcKphIJNJMGVxF1HP4gFpScW/oLfWMosYsIuV2TuoFzeeelYLmWk7qcM0AheuLuJovaHpFynpR/5IINAiC1PNW3kbnLJDKSKXnN5whwn+fSPdj2v9AKmj4iM77Wsp7yVOqZZeTAp9PJH2CyP2sVNz6DW2bOFFDzRdTA1DYXMbrV6KIVDsIvLDx3LpE6FkWNFOj2ZXU7W1sRrk4Op318/YzzIwmEh3k4uCw2dba+oMJFRPCrS0snre3svk+wj/Yjx6TfmSXk+p1sbW0fB1Kncrf7OzkvMzGwvJUZGRkLPLJLouPD7/LxsKizcJsyBeWAywNPSFfD6/EYD+/FV7uujbqFhjINCw4pNpH5/2SOAbC/MIGhQYFNfaW1O+88cY7QkNC6kaPHs3dWIWFhc6JCcMPhgUH816kAKnuUW5Orq2rmlfd4GrnPNbXx6clLi5OPy5CSExMvJo+gypE32CgNMDL6wFfL+9VqZ0bHCnYxz82JibGRT40AESLHxweEvxQ0f02Jm48EMiDqjsfCF+tvot4Duj2Ix3X5A9dd0AkjBqxA5bUJbSraJoF9R5ateXbuevePgMihYIGQYPcod5B9GIwVbhqQMbKAVbsI924IYAbRM39orZCJHoLCKNEwyEWGsMWbzmKq2lj2Y+9wlZs/4C/ZGDDG8f5lH/rihbmMHXj6SGljVstS+qz5H/tYkKMg+CzxueIiRPoPQm3GL53EDwa+gFk+N6Qhm3PatIEFklS5X5J+p9MYrxhpy2P/hCkClAagsJR5gTKYSsfH6btVbTlxEtbEG0nIA15ZDOoTih/A6nLxnuJVI7Y7Vw6GgA5nd+P0iiN3yvtz9hNZE+E/jr9H+8lkVInwl9HWW30hL1MUn9XBhG+vqjEKO1j+tAOwt+fLkmvzpek9+ncTnUrrHefa1FTOhHlDj77E75vDAhi0LKwcRN3dRQ26ZV6sSB1agBKNumnz8N1A1IvanqdD2AWNc3gpF7YBPdMqFS2yVzKb/YntZ1CynyYVLlBP8Ud52PsprDpISLms/w6xU15dDyfK/iihiXc9w4k1V4pJVFDUNRSq192oPF+StWTHwZLi9bTd9aV1ImQnZztHf9N5P6Zs51dKZH7RC+dV5vFYLMfbS0s/1M1rcrJy8srmFT5vx3t7D8JDgycGRIU8qCXm+5NBxvbjkH9++8bMMDm1riICEs7S6tDdpbWJwJ8fR+MiYya7eHu3u5oa8vMBpv9RzmjFJOY3J1c1lBj8oOfzs9AiKSWY5zt7Xf5+fjkODk5uXt7ekZ5eXg94eHscjwtLTODSL2CiJY6bZ1J3cHGboqznePDtNvPYfDgm10dHTd7OrplUe/Dds6cOX+neueQ6l7nZGUX4Gzn7BXsF5Dr6uj6CqUdmDp16i2lY0qv83B2Xu7n5VVLZZOptxAdHhx6P6V9TMdPIaRx+PDhA5zs7Df46rwftrW19bGzs/MK8Pau9HB22xfkG4DZup3uCUQtHhK0JvQ748pKCfzwkN7bRZ3UgEFQkLcAiEKooF67FUDqcMV0t5AVBhEtxtZP8ZzcesCqtP4MSL5y+as/3F/7Fid2DDqCbPEO0TeIkEHqWDIXCl0od0H42AqA5I1JHe4aELpoFOAKgtsH9cHHjobFVR7kFEY9C+Y+ufVnm4rmn23KG045VjQfNi+un4OGSf4Xfing+wOJoSuI7TAyfPYwfJ4gPhAZSB7hjjiGv1Gth9VrgLjIOInJ5InwEU7OtDV8j8aEK4yIl6scykcQukg3CA/sK9KngIyxT9uT8jX4dcmU7hxhvEFDWRyjkaEt4igxQsqvQXlwB6GOVjI0MNjn7kBFHn825POMr6FqdE7vP9eSljBOovB7FzV9QcQ+kwh9NhHm93r3SxNiuolA1xdLE/ehzF4qo5+YAiJGY1DU8IaEqf5F691JlX8j+90f4AOcmFlasuEYHdfS8T+JxInMW+pJ+WdIeU3jKf9LvQ+9OYnyvejaP9A1TtM1HiICL6btQqmAfr/5jbGk4im98TtKm0EKvYC2h6TSTfiXu5A6EBUSEe9kbbfN1trmiLW5+R6E7/l4eY0nclsxsXwiV69B3t5RNpaWLQ7Wdu9YDbF8JTQw+P6IkLAaS3Pz+TqdjjdCiTEJXo7Wdi/ZWlm/RSr/NWdH5/uJHBdSPc/bEPGjjICbk0sxkeHDOTk5ndZoofNTfXS6nRGhoU3uLu4NpKjHRUVGTc7LygrAJCNSzrlyUQPgQtK5ulIHDG1b7eWuDk5TvL29t0QPHbqopqbmH0TAtzja2T3i7+2/nXoGDW7OLk8SIef66nT3jhs3jr+Sb/HixTf5entPgwuJyH6bv6//zJCAoFn+vr6Lp0yZwkMdo6OjHX08dKv9fXw2+Pn5tdL/1UANgeq7X+nD7uRzxA8NaYZ4cYLwp3fqQvQRwneLhxiKURx363ZRg+xjPzCktKFXLoPw6ZvTzcfWZRKZP4tBVhCr86T1//W5e9OpwHs2c6JNenAXy1u6l/ndvZH537OJzVpziIcVJhCx43VzIHslqUOdg7xB6I9tfJdNXPE6J+vo2W0sY1E7Pw/1Bs/Y3OEztfWkbUXjaTQwaGjsypvm4X/4FUhcCfyo8d3iO8QWih2kDXJ3IEM6iVCehmP8JvA9Ib/TA3E+IALjqhsm9mnbyddNxwbSpn2DcsY+8kHuirQ2qGyk0b4gWu5Tp60g2gPKc4RRuugRcLcMmaFRQBpZG5nh3mhf9ALg9+dlKQ0+eOTxhoiuw90HuCe5bLeG82lrUph0AcIHSxpdiCwPSGVYr2UX475z7tsmBV/cqh+Yg0tk8n6Q734pd61++nwxEeuEdhD929wHDhQ2TCMS/4Yr+LEbGG8sxm74mvvb8/dfQUQ8hq51hrt7oOrLsAZ742apcOPN8vkVVNeX0jiqd/xufX7eunD67/rRdajBaf2O52GAFvVjINZITSpBj9QVK1eutDx+/LjBvUBpXabBP7t6tcWePXsMRExlOkW7AKuXLx/Y3HwumABlyExe2xj73nvvukcWLLBWxoQDqEOtHjm9UyjlihUrBj322EIzZYjl0qVLBy5ZsgQ9YA5R18iRI28/VHuoS0iih6tHJTVwy8WMUoFly5YNWrhwIX+HqynQb0vfNVUADxHcLaJbLvzexqSOHyXIAUoPZaBe4GJRIwHkoQ4QsSD0854OjSgYi5K6vaTcq7tT7Rk1u/dlVLefypi7k3ezBSLv2RaCBcOg6KH+ncY1b7Qf1/hv+/LG4y4TWjocKpuY0/gW5jJBr7IpzaC0YSLEEFuHcS1kTcxlYuvPON+xsulTm/LmdagXqyjiOgPK60yHq/06wHcsGlS4PPC9QV3iO8X3gC0acmzxfWKL78r4t3FeIBJTU8kgNxAw/2yIEKGSebpM1ggCF2V5b47S9irSOhnKy2WEOsdMIrhtBCkjbTkIWN7nxKxGxDgHebQvSBwN0Qza8v+DttyVSFveQKAOHAO4d5QVRmU63bNcl6lIsO6BWPWCxglSQUs1V+p5jWVSToNhoouUV2cv5ddNJlIfTrJRH3de1GxN51SSOk+Wytv0v0PuukH8ecsM2s7jqjqvMZznAWnrbuLli5rvJ4U/l1Q4XZNUvhJFVB5ulgLKL2ooJZWuXwkxoO0vdJ/xpNKpF9A8h+rIkUo28yn/GroiIjgs08vD64VAP7/os2fP3kR2jZ+3X7iro8t2d1cdxEKvGyQB/HiNSVi4W4SKxgOO494Y6lNToHjgkC8GmPBQ9F6pmABIeUhxHanvrpEh6XN2tWfOaWeZ1e0naPsx31bvrsuoaruejk+m1+z5kvb5PWTU7KrImLv7vP3GvzTo/nQZc9q7/I99wAWr7QsBEZ2BsEGEZEqiBTFaURlD1Ipc/npRjrZQtoEgT7m8gSRFPvJon7t25DRB8rwHQFvhMhHuGS4qxL3RMSdq2geR89+CXKfxtXB9/hunfd7roHJdeo2UjvtXNkw4F+V/t78zDb8+PD09zQP9/Wf7+vg0+Hl7N3l7e9cRqW8J8guYmpGRcVHFIFoI5Q8Vig0PAZ/goTAodBiUX3fEAUKi3zM31HPBhC4ANwYmKZmPbWiDKkYayBoETkS+DcSeMWf3D5zgYQ/uCsM2vXr3aX3a7mO8zNz2V6ncM2RjyAop3Y9fQEZG9a5ATv60lZO6AA0DyvB9ugd+zgK9OuLHRg2HXOcUkSf25WyOzJrtwzNrdu/m9yjX9QtAfNe4Nv4/cR0oSuyL4/NyGYHIQGowQYq05W4TOQ2Do50I8GIb1Q+VDZ+7UM7cxUjHUPTIP06GwVgMtnLljX1FnmiIDCpbPoYZPhfavwoNhaI8Nzo+IepVA5XBwuy/1Per4VdAbW3t5VVVVb3iNkygOnTonNsFA6uD+w8OGTRoUBgRu5Nw6axYseKatjbq/fwOAcLHAKwhdOliA4QOYrcY23AAPnQ5WU+01btLSenOANGnz94dbkTqnOwzatrP6NPbT+nT9aZX/LuOUQPxviG9ZvezVN+u9Jr2CZyIq3dnQklTHS8gP23Ozhgqf8BQlpS2OM6Ys+vRjAfarVD+XH3tizLntu/l+XPbd1H5z/h+za6j6XN2d9D1v5aPuyhCEwA54DPATD70tHAM5QrCRh3oaoNgUAbHaIjwY0QDPYEMfncsFobeGsrge8N32PvBPSOA1BQkB9Xdxd/9a5pM1PCfK++LG0hZvmfhblmNNHmf9wBoXzlAy0kd/xPldyJzGKWhAVNV6HSOjvIRc9+NO5L14xEmRc2uUg6iU0z4iDHVP7/xbzw6BqgiYsB5SsCXizRMJBLHXUBpqukEcR6gnJYPlw7qrTK6Hnz0yuUFfkPAj41wQcUMzH6IS4+MjOT/E0gZ+WkpKRbp6em2+Y8/fgUmNGFBLzHrFFPycQ72ARyL+qjMtbRvBT840kQ66sA5SVVJV5YVlTmMHDnSdtKkSXdOnz7ddtq0abqZM2cafO0A3eflU6ZMccX6LuNLx9uUl5fzZXyVb3DKz8+/Iikg6Vrhm/9Dg0e/lDYux7ox8LmrDUhmVO8dmFmzaziRJNwuNZnVe7akVe/ewolzTvsZIvYjnGxhNbv+J++fFGkZc/YI5W9Ig4kGgch9pCFt7q5vRcOh36f06vYTyjJ605fh25rd32E/vXrn9yD1jBp9T6MPpI4fE5QoyAnnYKEjkBEmMMANISJgHOVj7EOB4hwYelYiDWUxeApC54R2PiDSMukP/70Z3StcNJgAxQlaJnThX0caBlgNvQ8y4Y5RC42E+4c/3LRFHWjQCikdRM5dSbTFoK3pXpB+hudQsiopv3m4VNDkQeR6nTSGrKT+dk6mxWsGSEVN5TyvpMVNyq/3l/Ja7Kkh4DMmuV+br/eyzprSovnaLJl1d0l59dG8sSjbcgsnbMw6zaNrIcwxlfaxNADCHBH3jm1hg07CGBGiYAqa4w2hk0XrHSS+FkzjaF4HBlVxTUTu4GUZvwPkZWbajxk5pjRx2LDcgsrKO3JzcwfFx8Zmjk5JGT5x4sTbc7OyYlJHjRqROHz41KQRSTPvmz3bs7i4ODshIWEskaov2bVpKaPjh8UPy42Ojh6ck1M8JDsjOzMrK4u/rs/Dw+O6oqIi17y8PG8i5OyE6NiM2MTEQaNGjfKIi47Oy05L88pOz5yVODxx6ty5c52I1JPTUtMezs7IGDlhQoVPVX7V30jpXzd96vRUurcnkpOTE2bfN9uL0m5PSUmJiY6MLoqPinKiRmBQbnbumPiomILhw4f7KAdk/9DAdHrucy9pOEYE3wr13psBSyj77Pt3W4J04YYhFX4vFDhta9Ln7IFqf5lU/ntE9mdJqb9NZEvEvut/pOg7SHH/rCfjPcP0BM2J/nO+X0PlanYd5vuk2tNr9iTr93cfh5qn7Ra6xnb0KNLntE+na9Znz9s6IL16V3pGdZvpB14dUNcgEqh0EDsIGUoRyhtqHKSNMojyEEoeahwqHfkoh2MY9tEo4B5Mup66AxEWpvcb3C2mjMpAOUMdwwUCIkWIIDe5qi6gPLgtDOXk88QgJcIQUWcXsu2L0fkYB0A9PPSRtiBk7raRj9EI4HqdVD8d896AMs2EcVeQSRQ1JElieQC+YFfzMiLPRVLh+goi8TxO0hgQLWyYLOU2ZxLhFlJ6NbfCxjlSSZ097Q8j0h0v5TdNlkqaMqgBmERpU6WCxntpfwbl3UNmxxfwKmwso7wZfKCzoLmG6s6n647Tl183Viqsz5YK6hGzfo9U0DKWNyiYcFTYUCQVNLxA5UvpvFFSUUsCnTPXsODYbwwi7/jx48cPHzlihBsRaUJ2WrZXbmauX0piSk5cdBwlj8hLTR12s6+nr0OwX7DHww8/HDJhwoSlRODmwcHBQVFRkaWZY8aUVxSNjY4dGj1zZFJScnZ2dhpUNOq3GTDgVlLhidQgZJMS9w7yCwoO8guYnpmZGRsfHx+Rm5o7qCA3N97F3sW1srRSR+SdmJmaGVxaWOqcOjolh3oJ/yooKDC/r+q+cUT4CXfdddftE8omjBidMnp0Vnr6KKz+mJyYOIYapwlji4py8BKPwMDA4pCQkD/fQDRmZUK90/YECJ5HpfzCIYXc7QODv9yEL/wX8pFDXYPIsaoblDX+T5D4CDKobxAktnCnQMULHzFIH91A3BMM6VxhEs7rPoms4Dvv4o6AUfpesgVEwnDDiHv4RUHXwSpbIH+snwsSXg3SJevigvm1jK7NQza7BVZaLGpcQKoabx9KIFJvI9tCpDqfkzWIOedFUtFNs6TcxlYqkyUVtkyj9M28DG8IGkuk/Lpn+NICJfVu+nOx9ktzFe3Po/JE0I3FfL+AroVtftNWKa/peSLnQrK5RNQPUj1PEnnfR9fNo8YjhdLROwik9Fwib0TS0H1RvUWNd1NvoZDKPidlrvk9vN7tsvKSkog1a9b4036/nKys1ITYhHyixqyU4YnjIiMjM3Iyc/gLL9wc3Ox8PXxtnnnmGf8FCxbMw6zV8KAg79DQ0LmkwGvuvntKSmFOTllednb0bFLzOAeQST05jVBbW9s/JCAk0MPZtYAI3SkuLi6b8sJIxcdZDRpkUTm20mPqpKmJeZl53pPKJ1mPSk7MwpubSktL77x/xv2Vs2bNiqAqr6uoGJ8YPTT6noxRGfwZwTLAKUlJD1ZOrAzCMZF6ibu7+587uogT/NiGpVDwiJyBiwZpvXgzv4Y+gkgLIYWGaBXab5VJ/Hf5WdN9gfARQaMk/B57GOdrVDeUf88NGnqYeevNpLxGd6l0nRl3lyC8Easq5jTcIhUQaebX/oO7RPIwuQjrsbQQcdc7SwVb7uAukiIi7PyG4XyZ3OLaa0lp20jF63yprAedZyUVbbiL11tE18hvjuSum2K6RlmTud5tg9DIpnKuvnPXWfBzc9ffSXkDpBKEQNI1c6guTG5CPagX68gUrLcxrBvz26JfampqQlZG1hQ/b7+U0uLi+JiYqIcDfH1TMzJSS0ip52VnZEP4SEE+QbZ+Or8xC+cvHLN44cLFERERt0WGhobExcRlRYZFZri4uAT5+/u7Z6Wlhc5/YK7hpdpWVla30TXGZGRk5KxatWpwaGBgSGhg8L1pI9OcA7394knBT8hKz0r1dPMcSUo98v6qqsRh0XGJIxJGDE1NHT0hPCRkRHpqeta90+8tJ/JP8/bwCBpfUZGWlZU1KjYqKic4ICCRVHt+UVFRaWVlJV87PiQopDIgIIBPYtJA4PHuiFUn9W4xtu4kBllB+HDVdLNeuYY+gEgrgcirjsi8t+MBv0vQ/8FVPv0fCHMU7h0sKAbiF8bdM8aGdKNy3KiuXyxwQEMX9IO/PCcnpyYkMDAe7xdNSkpyIoU+Jjc3F64NeyJSPqmH0v8RHhIe+VBNje6xRx4JwkBpYmzsoISQhJtIGQeEhISPDgz09SzOzh4wf9Z8viAY4BAWdg3Vb0312D/++OP/wKvyRicnB2WPTvePCotMHZY8zC4lJWVgZGhk1NSpU22oFzAwJjLSPTo62iOTFHtsVGwyGpaqqiqbYcNi3OPiovyrqBwdXz8sNjaMGpTU/LRsryXz5g24e8Ld/F5HxMW5YXCX34CGrsAgK1wzcNXw+Hfurmlog5oH0fOJRL9TRQ93kn5CVZ9Wc9Sg4c+Cy0jdOq5duxbBARr+rMDAqp4o66foI2oQMskVPeMzWvWEz1eQBJmi7MUmftQl6oUZriffj37yVQPTDwjr70c+VYMGDRo09BZYe0ZJsmICVCfiN1jdSZHXnQmC7vZc+Xqi56C5iTRo0KDhV4ax2jZlGkFr0KBBgwYNGjRo0KBBgwYNfyxI0v8DUr6CnQCmFwgAAAAASUVORK5CYII="/>
          <p:cNvSpPr>
            <a:spLocks noChangeAspect="1" noChangeArrowheads="1"/>
          </p:cNvSpPr>
          <p:nvPr/>
        </p:nvSpPr>
        <p:spPr bwMode="auto">
          <a:xfrm>
            <a:off x="61913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5" name="Group 59"/>
          <p:cNvGrpSpPr>
            <a:grpSpLocks noChangeAspect="1"/>
          </p:cNvGrpSpPr>
          <p:nvPr/>
        </p:nvGrpSpPr>
        <p:grpSpPr bwMode="auto">
          <a:xfrm>
            <a:off x="1225668" y="58980"/>
            <a:ext cx="6221849" cy="1550160"/>
            <a:chOff x="0" y="0"/>
            <a:chExt cx="10107" cy="2517"/>
          </a:xfrm>
        </p:grpSpPr>
        <p:pic>
          <p:nvPicPr>
            <p:cNvPr id="6" name="Obrázek 5" descr="kEV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1"/>
              <a:ext cx="10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 descr="PROJEKT ZDRAVÁ ŠKOLA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1404"/>
              <a:ext cx="713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 descr="International Safe School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476"/>
              <a:ext cx="2156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" y="1371"/>
              <a:ext cx="2262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" y="1371"/>
              <a:ext cx="1325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10" descr="ZŠ Zachar Kroměříž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0"/>
              <a:ext cx="2383" cy="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 descr="\\zachfs-data\sborovna\budova-škola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2" y="2942633"/>
            <a:ext cx="7390758" cy="36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8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74242"/>
          </a:xfrm>
        </p:spPr>
        <p:txBody>
          <a:bodyPr/>
          <a:lstStyle/>
          <a:p>
            <a:pPr algn="ctr"/>
            <a:r>
              <a:rPr lang="cs-CZ" sz="3200" b="1" dirty="0"/>
              <a:t>PARTNERSTVÍ S BRITSKOU RADOU </a:t>
            </a:r>
            <a:r>
              <a:rPr lang="cs-CZ" sz="3200" dirty="0"/>
              <a:t>2020/2021</a:t>
            </a:r>
            <a:br>
              <a:rPr lang="cs-CZ" dirty="0"/>
            </a:br>
            <a:endParaRPr lang="cs-CZ" dirty="0"/>
          </a:p>
        </p:txBody>
      </p:sp>
      <p:pic>
        <p:nvPicPr>
          <p:cNvPr id="5122" name="Picture 2" descr="\\zachfs-data\sborovna\brit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4" y="1913271"/>
            <a:ext cx="78047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1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02234"/>
          </a:xfrm>
        </p:spPr>
        <p:txBody>
          <a:bodyPr/>
          <a:lstStyle/>
          <a:p>
            <a:pPr algn="ctr"/>
            <a:r>
              <a:rPr lang="cs-CZ" sz="4000" dirty="0"/>
              <a:t>CELOŠKOLNÍ PROJEKT </a:t>
            </a:r>
            <a:br>
              <a:rPr lang="cs-CZ" sz="4000" dirty="0"/>
            </a:br>
            <a:r>
              <a:rPr lang="cs-CZ" sz="4000" b="1" dirty="0"/>
              <a:t>PŘÍRODA KOLEM NÁS </a:t>
            </a:r>
            <a:r>
              <a:rPr lang="cs-CZ" sz="4000" dirty="0"/>
              <a:t>2021/2022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/>
          <a:lstStyle/>
          <a:p>
            <a:pPr lvl="0"/>
            <a:r>
              <a:rPr lang="cs-CZ" dirty="0"/>
              <a:t>naše škola získala v roce 2021 grant na vybavení a úpravy školní zahrady</a:t>
            </a:r>
          </a:p>
          <a:p>
            <a:pPr lvl="0"/>
            <a:r>
              <a:rPr lang="cs-CZ" dirty="0"/>
              <a:t>díky tomu jsme mohli provést rekonstrukci školního arboreta </a:t>
            </a:r>
          </a:p>
          <a:p>
            <a:pPr lvl="0"/>
            <a:r>
              <a:rPr lang="cs-CZ" dirty="0"/>
              <a:t>v rámci celoškolního projektu se každá třída na rekonstrukci podílela – žáci vyrobili a umístili hmyzí domečky, vybudovali pocitový chodníček, osadili záhony bylinkami a okolí školy cibulovinami, vysadili v arboretu ovocné stromy a v Podzámecké zahradě pamětní stromy</a:t>
            </a:r>
          </a:p>
          <a:p>
            <a:pPr lvl="0"/>
            <a:r>
              <a:rPr lang="cs-CZ" dirty="0"/>
              <a:t>projekt byl doprovázen besedami a přednáškami s mnoha odborníky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22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930226"/>
          </a:xfrm>
        </p:spPr>
        <p:txBody>
          <a:bodyPr/>
          <a:lstStyle/>
          <a:p>
            <a:pPr algn="ctr"/>
            <a:r>
              <a:rPr lang="cs-CZ" sz="3200" dirty="0"/>
              <a:t>CELOŠKOLNÍ PROJEKT </a:t>
            </a:r>
            <a:br>
              <a:rPr lang="cs-CZ" sz="3200" dirty="0"/>
            </a:br>
            <a:r>
              <a:rPr lang="cs-CZ" sz="3200" b="1" dirty="0"/>
              <a:t>PŘÍRODA KOLEM NÁS </a:t>
            </a:r>
            <a:r>
              <a:rPr lang="cs-CZ" sz="3200" dirty="0"/>
              <a:t>2021/2022</a:t>
            </a:r>
            <a:br>
              <a:rPr lang="cs-CZ" dirty="0"/>
            </a:br>
            <a:endParaRPr lang="cs-CZ" dirty="0"/>
          </a:p>
        </p:txBody>
      </p:sp>
      <p:pic>
        <p:nvPicPr>
          <p:cNvPr id="4098" name="Picture 2" descr="C:\Users\stefha\Desktop\prezentace UNESCO\foto přírodní zahrady\33BAC9D8-F161-4769-82B0-BBAA15D423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886" y="2066730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fha\Desktop\prezentace UNESCO\foto přírodní zahrady\254966016_243724287675497_573579358376879015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2673"/>
            <a:ext cx="3613200" cy="48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1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290266"/>
          </a:xfrm>
        </p:spPr>
        <p:txBody>
          <a:bodyPr/>
          <a:lstStyle/>
          <a:p>
            <a:pPr algn="ctr"/>
            <a:r>
              <a:rPr lang="cs-CZ" sz="4400" b="1" dirty="0"/>
              <a:t>MEZINÁRODNÍ DEN MATEMATIKY </a:t>
            </a:r>
            <a:r>
              <a:rPr lang="cs-CZ" sz="4400" dirty="0"/>
              <a:t>2021/2022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/>
          <a:lstStyle/>
          <a:p>
            <a:r>
              <a:rPr lang="cs-CZ" dirty="0"/>
              <a:t>"Matematika spojuje" – letos 14. března jsme se zapojili do aktivit k mezinárodnímu dni matematiky </a:t>
            </a:r>
          </a:p>
          <a:p>
            <a:pPr lvl="0"/>
            <a:r>
              <a:rPr lang="cs-CZ" dirty="0"/>
              <a:t>učitelé si na tento den na hodiny matematiky v jednotlivých třídách nachystali malé dílny</a:t>
            </a:r>
          </a:p>
          <a:p>
            <a:pPr lvl="0"/>
            <a:r>
              <a:rPr lang="cs-CZ" dirty="0"/>
              <a:t>aktivity zvolené podle věku a schopností dětí byly tvůrčí, zábavné a zároveň poučné</a:t>
            </a:r>
          </a:p>
        </p:txBody>
      </p:sp>
    </p:spTree>
    <p:extLst>
      <p:ext uri="{BB962C8B-B14F-4D97-AF65-F5344CB8AC3E}">
        <p14:creationId xmlns:p14="http://schemas.microsoft.com/office/powerpoint/2010/main" val="296694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659687" cy="1728192"/>
          </a:xfrm>
        </p:spPr>
        <p:txBody>
          <a:bodyPr/>
          <a:lstStyle/>
          <a:p>
            <a:pPr algn="ctr"/>
            <a:r>
              <a:rPr lang="cs-CZ" sz="3200" b="1" dirty="0"/>
              <a:t>MEZINÁRODNÍ DEN MATEMATIKY </a:t>
            </a:r>
            <a:r>
              <a:rPr lang="cs-CZ" sz="3200" dirty="0"/>
              <a:t>2021/2022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\\zachfs-data\FOTOARCHIV\2021_2022\2022_03_14 Den matematiky\P100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92765" cy="4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8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146250"/>
          </a:xfrm>
        </p:spPr>
        <p:txBody>
          <a:bodyPr/>
          <a:lstStyle/>
          <a:p>
            <a:pPr algn="ctr"/>
            <a:r>
              <a:rPr lang="cs-CZ" sz="3600" dirty="0"/>
              <a:t>ÚČAST V BRITSKÉM PROJEKTU </a:t>
            </a:r>
            <a:r>
              <a:rPr lang="cs-CZ" sz="3600" b="1" dirty="0"/>
              <a:t>GENERATION EARTHSHOT </a:t>
            </a:r>
            <a:r>
              <a:rPr lang="cs-CZ" sz="3600" dirty="0"/>
              <a:t>2021/2022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 fontScale="92500"/>
          </a:bodyPr>
          <a:lstStyle/>
          <a:p>
            <a:r>
              <a:rPr lang="cs-CZ" dirty="0"/>
              <a:t>projekt pod záštitou </a:t>
            </a:r>
            <a:r>
              <a:rPr lang="cs-CZ" dirty="0" err="1"/>
              <a:t>World's</a:t>
            </a:r>
            <a:r>
              <a:rPr lang="cs-CZ" dirty="0"/>
              <a:t> </a:t>
            </a:r>
            <a:r>
              <a:rPr lang="cs-CZ" dirty="0" err="1"/>
              <a:t>Largest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(WLL), Královské nadace vévody a vévodkyně z Cambridge 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Earthshot</a:t>
            </a:r>
            <a:r>
              <a:rPr lang="cs-CZ" dirty="0"/>
              <a:t> </a:t>
            </a:r>
            <a:r>
              <a:rPr lang="cs-CZ" dirty="0" err="1"/>
              <a:t>Prize</a:t>
            </a:r>
            <a:r>
              <a:rPr lang="cs-CZ" dirty="0"/>
              <a:t> (cena Královské nadace za přínos k ekologii)</a:t>
            </a:r>
          </a:p>
          <a:p>
            <a:pPr lvl="0"/>
            <a:r>
              <a:rPr lang="cs-CZ" dirty="0"/>
              <a:t>tento projekt má dětem pomoci rozvíjet vlastní tvůrčí aktivity, které by přispěly k nápravě naší planety</a:t>
            </a:r>
          </a:p>
          <a:p>
            <a:pPr lvl="0"/>
            <a:r>
              <a:rPr lang="cs-CZ" dirty="0"/>
              <a:t>do projektu se zapojily 4 třídy naší školy</a:t>
            </a:r>
          </a:p>
          <a:p>
            <a:pPr lvl="0"/>
            <a:r>
              <a:rPr lang="cs-CZ" dirty="0"/>
              <a:t>osmáci a čtvrťáci vzájemně spolupracovali na projektu „Zachraňte motýly“ – vytvořili motýlí koutek, zrenovovali lavičky a vysázeli keře, které by motýly přilákaly do prostoru naší školy</a:t>
            </a:r>
          </a:p>
          <a:p>
            <a:pPr lvl="0"/>
            <a:r>
              <a:rPr lang="cs-CZ" dirty="0"/>
              <a:t>deváťáci se věnovali projektu „Zasaď strom“ - pro prvňáčky připravili program a vysadili okrasnou třešeň v areálu školy, společně si zahráli hru na téma třídění odpadu a ve výtvarné části společně vytvořili velký papírový strom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5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858218"/>
          </a:xfrm>
        </p:spPr>
        <p:txBody>
          <a:bodyPr/>
          <a:lstStyle/>
          <a:p>
            <a:pPr algn="ctr"/>
            <a:r>
              <a:rPr lang="cs-CZ" sz="3200" dirty="0"/>
              <a:t>ÚČAST V BRITSKÉM PROJEKTU </a:t>
            </a:r>
            <a:r>
              <a:rPr lang="cs-CZ" sz="3200" b="1" dirty="0"/>
              <a:t>GENERATION EARTHSHOT </a:t>
            </a:r>
            <a:r>
              <a:rPr lang="cs-CZ" sz="3200" dirty="0"/>
              <a:t>2021/2022</a:t>
            </a:r>
            <a:br>
              <a:rPr lang="cs-CZ" dirty="0"/>
            </a:br>
            <a:endParaRPr lang="cs-CZ" dirty="0"/>
          </a:p>
        </p:txBody>
      </p:sp>
      <p:pic>
        <p:nvPicPr>
          <p:cNvPr id="6148" name="Picture 4" descr="\\zachfs-data\FOTOARCHIV\2021_2022\2022_04_29 KOS - Earthshot (strom)\IMG-20220426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5195"/>
            <a:ext cx="2186045" cy="47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zachfs-data\FOTOARCHIV\2021_2022\2022_04_29 KOS - Earthshot (strom)\20220426_082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6571" y="2430013"/>
            <a:ext cx="49868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zachfs-data\FOTOARCHIV\2021_2022\2022_04_29 KOS - Earthshot (strom)\20220426_081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9867" y="2825480"/>
            <a:ext cx="4790450" cy="22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5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620000" cy="1656184"/>
          </a:xfrm>
        </p:spPr>
        <p:txBody>
          <a:bodyPr/>
          <a:lstStyle/>
          <a:p>
            <a:pPr algn="ctr"/>
            <a:r>
              <a:rPr lang="cs-CZ" sz="4000" dirty="0"/>
              <a:t>CELOŠKOLNÍ PROJEKT </a:t>
            </a:r>
            <a:br>
              <a:rPr lang="cs-CZ" sz="4000" dirty="0"/>
            </a:br>
            <a:r>
              <a:rPr lang="cs-CZ" sz="4000" b="1" dirty="0"/>
              <a:t>KOMENSKÝ ÚCTA K ŽIVOTU</a:t>
            </a:r>
            <a:r>
              <a:rPr lang="cs-CZ" sz="4000" dirty="0"/>
              <a:t> 2021/2022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7620000" cy="3907904"/>
          </a:xfrm>
        </p:spPr>
        <p:txBody>
          <a:bodyPr/>
          <a:lstStyle/>
          <a:p>
            <a:r>
              <a:rPr lang="cs-CZ" dirty="0"/>
              <a:t>projekt věnovaný učiteli národů s podtextem </a:t>
            </a:r>
            <a:r>
              <a:rPr lang="cs-CZ" b="1" dirty="0"/>
              <a:t>Dílna lidskosti</a:t>
            </a:r>
            <a:r>
              <a:rPr lang="cs-CZ" dirty="0"/>
              <a:t> seznámil žáky s osobností, životním údělem a především myšlenkami J. A. Komenského</a:t>
            </a:r>
          </a:p>
          <a:p>
            <a:pPr lvl="0"/>
            <a:r>
              <a:rPr lang="cs-CZ" dirty="0"/>
              <a:t>jednotlivé třídy se formou prožitkového vyučování věnovaly tématům, která Komenský považoval za klíčová pro spokojený a smysluplný život a dodnes jsou pro nás všechny aktuální:  </a:t>
            </a:r>
          </a:p>
          <a:p>
            <a:pPr marL="114300" lvl="0" indent="0">
              <a:buNone/>
            </a:pPr>
            <a:r>
              <a:rPr lang="cs-CZ" dirty="0"/>
              <a:t>   „Žádný učený z nebe nespadl“ – práce s chybou</a:t>
            </a:r>
          </a:p>
          <a:p>
            <a:pPr marL="114300" lvl="0" indent="0">
              <a:buNone/>
            </a:pPr>
            <a:r>
              <a:rPr lang="cs-CZ" dirty="0"/>
              <a:t>   „Pět jazyků lásky“ – téma rodiny, hodnot, mezilidských vztahů </a:t>
            </a:r>
          </a:p>
          <a:p>
            <a:pPr marL="114300" lvl="0" indent="0">
              <a:buNone/>
            </a:pPr>
            <a:r>
              <a:rPr lang="cs-CZ" dirty="0"/>
              <a:t>   „Moc jazyka“ – síla slova, pravda, bezpečnost v kyberprostoru</a:t>
            </a:r>
          </a:p>
        </p:txBody>
      </p:sp>
    </p:spTree>
    <p:extLst>
      <p:ext uri="{BB962C8B-B14F-4D97-AF65-F5344CB8AC3E}">
        <p14:creationId xmlns:p14="http://schemas.microsoft.com/office/powerpoint/2010/main" val="177319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/>
          <a:lstStyle/>
          <a:p>
            <a:pPr algn="ctr"/>
            <a:r>
              <a:rPr lang="cs-CZ" sz="3200" dirty="0"/>
              <a:t>CELOŠKOLNÍ PROJEKT </a:t>
            </a:r>
            <a:br>
              <a:rPr lang="cs-CZ" sz="3200" dirty="0"/>
            </a:br>
            <a:r>
              <a:rPr lang="cs-CZ" sz="3200" b="1" dirty="0"/>
              <a:t>KOMENSKÝ ÚCTA K ŽIVOTU</a:t>
            </a:r>
            <a:r>
              <a:rPr lang="cs-CZ" sz="3200" dirty="0"/>
              <a:t> 2021/2022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4313"/>
          <a:stretch/>
        </p:blipFill>
        <p:spPr bwMode="auto">
          <a:xfrm>
            <a:off x="611560" y="1700808"/>
            <a:ext cx="280831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23" y="1628800"/>
            <a:ext cx="4104456" cy="2520278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0751" y="3730868"/>
            <a:ext cx="2126363" cy="32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068960"/>
            <a:ext cx="7620000" cy="1143000"/>
          </a:xfrm>
        </p:spPr>
        <p:txBody>
          <a:bodyPr/>
          <a:lstStyle/>
          <a:p>
            <a:r>
              <a:rPr lang="cs-CZ" dirty="0"/>
              <a:t>Děkujeme za pozornost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4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>
            <a:normAutofit/>
          </a:bodyPr>
          <a:lstStyle/>
          <a:p>
            <a:r>
              <a:rPr lang="cs-CZ" dirty="0"/>
              <a:t>formou prožitkového projektového vyučování ve věkově smíšených skupinách poznávali žáci kulturní zvyklosti a historii dětí různých národnostních menšin, co máme společného a čím se odlišujeme</a:t>
            </a:r>
          </a:p>
          <a:p>
            <a:r>
              <a:rPr lang="cs-CZ" dirty="0"/>
              <a:t>žáci si museli rozdělit práci dle svých schopností, učili se spolupracovat, komunikovat, pomáhat si navzájem, vyhledávat a třídit informace, číst s porozuměním</a:t>
            </a:r>
          </a:p>
          <a:p>
            <a:r>
              <a:rPr lang="cs-CZ" dirty="0"/>
              <a:t>témata - </a:t>
            </a:r>
            <a:r>
              <a:rPr lang="cs-CZ" b="1" dirty="0"/>
              <a:t>strava, hudba a tanec, historie - kořeny a náboženství, pohádky a pověsti, vymírající jazyky, zvířata...to vše v různých kulturách a historických obdobích</a:t>
            </a:r>
            <a:endParaRPr lang="cs-CZ" dirty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48680"/>
            <a:ext cx="82296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pc="-100" dirty="0">
                <a:solidFill>
                  <a:schemeClr val="tx2"/>
                </a:solidFill>
              </a:rPr>
              <a:t>CELOŠKOLNÍ PROJEKT </a:t>
            </a:r>
          </a:p>
          <a:p>
            <a:r>
              <a:rPr lang="cs-CZ" b="1" spc="-100" dirty="0">
                <a:solidFill>
                  <a:schemeClr val="tx2"/>
                </a:solidFill>
              </a:rPr>
              <a:t>BOŘÍME BARIÉRY </a:t>
            </a:r>
            <a:r>
              <a:rPr lang="cs-CZ" spc="-100" dirty="0">
                <a:solidFill>
                  <a:schemeClr val="tx2"/>
                </a:solidFill>
              </a:rPr>
              <a:t>2018/2019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72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31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spc="-100" dirty="0">
                <a:solidFill>
                  <a:schemeClr val="tx2"/>
                </a:solidFill>
              </a:rPr>
              <a:t>CELOŠKOLNÍ PROJEKT </a:t>
            </a:r>
          </a:p>
          <a:p>
            <a:r>
              <a:rPr lang="cs-CZ" sz="3600" b="1" spc="-100" dirty="0">
                <a:solidFill>
                  <a:schemeClr val="tx2"/>
                </a:solidFill>
              </a:rPr>
              <a:t>BOŘÍME BARIÉRY </a:t>
            </a:r>
            <a:r>
              <a:rPr lang="cs-CZ" sz="3600" spc="-100" dirty="0">
                <a:solidFill>
                  <a:schemeClr val="tx2"/>
                </a:solidFill>
              </a:rPr>
              <a:t>2018/2019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C:\Users\stefha\Desktop\prezentace UNESCO\boříme bariéry fotky\DSC_3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3324291" cy="4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fha\Desktop\prezentace UNESCO\boříme bariéry fotky\DSC_4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9"/>
            <a:ext cx="4110893" cy="23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fha\Desktop\prezentace UNESCO\boříme bariéry fotky\P104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86" y="3833988"/>
            <a:ext cx="3726238" cy="25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1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352928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VÝSTAVA V MUZEU KROMĚŘÍŽSKA </a:t>
            </a:r>
            <a:r>
              <a:rPr lang="cs-CZ" sz="4000" b="1" dirty="0"/>
              <a:t>KONTRASTY A KRÁSY SVĚTA </a:t>
            </a:r>
            <a:r>
              <a:rPr lang="cs-CZ" sz="4000" dirty="0"/>
              <a:t>2018/2019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4195936"/>
          </a:xfrm>
        </p:spPr>
        <p:txBody>
          <a:bodyPr/>
          <a:lstStyle/>
          <a:p>
            <a:pPr lvl="0"/>
            <a:r>
              <a:rPr lang="cs-CZ" dirty="0"/>
              <a:t>výstava dětských výtvarných prací při příležitosti 25. výročí založení naší školy</a:t>
            </a:r>
          </a:p>
          <a:p>
            <a:pPr lvl="0"/>
            <a:r>
              <a:rPr lang="cs-CZ" dirty="0"/>
              <a:t>práce z běžných hodin výtvarné výchovy i hodin výtvarného praktika chtěly připomenout krásy naší Země, které při každodenním spěchu nestíháme ani vnímat přitom je máme kolikrát nadosah ruky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49E1F6-8EC5-5222-CA69-5B3EA37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31179"/>
            <a:ext cx="1442132" cy="216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fha\Desktop\prezentace UNESCO\výstava fotky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6" y="764704"/>
            <a:ext cx="3453801" cy="51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tefha\Desktop\prezentace UNESCO\výstava fotky\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17" y="908720"/>
            <a:ext cx="36859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tefha\Desktop\prezentace UNESCO\výstava fotky\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17" y="3349263"/>
            <a:ext cx="3601000" cy="23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7B78DE-CD36-2302-9E8D-5C1C110B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205543" cy="44121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764D9BB-86B7-932E-7873-4A1491C8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028065" cy="327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74242"/>
          </a:xfrm>
        </p:spPr>
        <p:txBody>
          <a:bodyPr/>
          <a:lstStyle/>
          <a:p>
            <a:pPr algn="ctr"/>
            <a:r>
              <a:rPr lang="cs-CZ" sz="3600" dirty="0"/>
              <a:t>CELOŠKOLNÍ PROJEKT </a:t>
            </a:r>
            <a:br>
              <a:rPr lang="cs-CZ" sz="3600" dirty="0"/>
            </a:br>
            <a:r>
              <a:rPr lang="cs-CZ" sz="3600" b="1" dirty="0"/>
              <a:t>POMÁHÁME </a:t>
            </a:r>
            <a:r>
              <a:rPr lang="cs-CZ" sz="3600" dirty="0"/>
              <a:t>2019/2020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v prosinci 2019 naši žáci připravili řadu krásných akcí -konkrétních věcí, dárečků, prožitků a chvilek pro druhé</a:t>
            </a:r>
          </a:p>
          <a:p>
            <a:pPr lvl="0"/>
            <a:r>
              <a:rPr lang="cs-CZ" dirty="0"/>
              <a:t>třídní kolektivy hledaly způsoby, jak pomoci druhým</a:t>
            </a:r>
          </a:p>
          <a:p>
            <a:pPr lvl="0"/>
            <a:r>
              <a:rPr lang="cs-CZ" dirty="0"/>
              <a:t>inspiraci děti našly také s přispěním Odboru sociální péče města Kroměříže</a:t>
            </a:r>
          </a:p>
          <a:p>
            <a:pPr lvl="0"/>
            <a:r>
              <a:rPr lang="cs-CZ" dirty="0"/>
              <a:t>vyústěním projektu byla společná školní konference, jejímž cílem bylo zástupce všech tříd vzájemně seznámit s konkrétní formou „dobrého“, které se kolektivům podařilo v předvánočním čase vykonat</a:t>
            </a:r>
          </a:p>
          <a:p>
            <a:pPr lvl="0"/>
            <a:r>
              <a:rPr lang="cs-CZ" dirty="0"/>
              <a:t>na adresu školy přišlo několik děkovných vzkazů za výborný nápad a především za radost, kterou děti rozdávaly například v domovech seniorů, nemocnici, rehabilitačních centrech, nebo charitě</a:t>
            </a:r>
          </a:p>
        </p:txBody>
      </p:sp>
    </p:spTree>
    <p:extLst>
      <p:ext uri="{BB962C8B-B14F-4D97-AF65-F5344CB8AC3E}">
        <p14:creationId xmlns:p14="http://schemas.microsoft.com/office/powerpoint/2010/main" val="166367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/>
          <a:lstStyle/>
          <a:p>
            <a:pPr algn="ctr"/>
            <a:r>
              <a:rPr lang="cs-CZ" sz="3200" dirty="0"/>
              <a:t>CELOŠKOLNÍ PROJEKT </a:t>
            </a:r>
            <a:br>
              <a:rPr lang="cs-CZ" sz="3200" dirty="0"/>
            </a:br>
            <a:r>
              <a:rPr lang="cs-CZ" sz="3200" b="1" dirty="0"/>
              <a:t>POMÁHÁME </a:t>
            </a:r>
            <a:r>
              <a:rPr lang="cs-CZ" sz="3200" dirty="0"/>
              <a:t>2019/2020</a:t>
            </a:r>
            <a:br>
              <a:rPr lang="cs-CZ" dirty="0"/>
            </a:br>
            <a:endParaRPr lang="cs-CZ" dirty="0"/>
          </a:p>
        </p:txBody>
      </p:sp>
      <p:pic>
        <p:nvPicPr>
          <p:cNvPr id="5" name="Picture 2" descr="D:\projekt\IMG_20191205_1429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587"/>
            <a:ext cx="3278978" cy="2520281"/>
          </a:xfrm>
          <a:prstGeom prst="rect">
            <a:avLst/>
          </a:prstGeom>
          <a:noFill/>
        </p:spPr>
      </p:pic>
      <p:pic>
        <p:nvPicPr>
          <p:cNvPr id="6" name="Zástupný obsah 4"/>
          <p:cNvPicPr/>
          <p:nvPr/>
        </p:nvPicPr>
        <p:blipFill>
          <a:blip r:embed="rId3"/>
          <a:srcRect l="5701" t="4847" r="5627"/>
          <a:stretch/>
        </p:blipFill>
        <p:spPr>
          <a:xfrm>
            <a:off x="4376395" y="1556611"/>
            <a:ext cx="2925142" cy="2304257"/>
          </a:xfrm>
          <a:prstGeom prst="rect">
            <a:avLst/>
          </a:prstGeom>
          <a:ln>
            <a:noFill/>
          </a:ln>
        </p:spPr>
      </p:pic>
      <p:pic>
        <p:nvPicPr>
          <p:cNvPr id="7" name="Obrázek 6" descr="C:\Users\stefha\Desktop\FOTKY\ŠKOLA\barbořina\IMG_20191128_1106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94" y="4059830"/>
            <a:ext cx="3435965" cy="246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F:\2019_2020\2019_12_16 Podzimní projekt - Krabice 4ABC (POL VYK BAV)\www\IMG_933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7623" r="15028" b="5356"/>
          <a:stretch/>
        </p:blipFill>
        <p:spPr bwMode="auto">
          <a:xfrm>
            <a:off x="1586282" y="4046445"/>
            <a:ext cx="2592288" cy="2138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272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146250"/>
          </a:xfrm>
        </p:spPr>
        <p:txBody>
          <a:bodyPr/>
          <a:lstStyle/>
          <a:p>
            <a:pPr algn="ctr"/>
            <a:r>
              <a:rPr lang="cs-CZ" sz="3600" b="1" dirty="0"/>
              <a:t>PARTNERSTVÍ S BRITSKOU RADOU </a:t>
            </a:r>
            <a:r>
              <a:rPr lang="cs-CZ" sz="3600" dirty="0"/>
              <a:t>2020/2021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/>
          <a:lstStyle/>
          <a:p>
            <a:pPr lvl="0"/>
            <a:r>
              <a:rPr lang="cs-CZ" dirty="0"/>
              <a:t>naši žáci se každoročně připravují na mezinárodní jazykové zkoušky KET a PET, které většina z nich úspěšně složí, a získají tak certifikát o dosažené úrovni znalostí v anglickém jazyce</a:t>
            </a:r>
          </a:p>
          <a:p>
            <a:pPr lvl="0"/>
            <a:r>
              <a:rPr lang="cs-CZ" dirty="0"/>
              <a:t>1. 9. 2020  - po splnění všech podmínek programu -  se naše škola stala </a:t>
            </a:r>
            <a:r>
              <a:rPr lang="cs-CZ" b="1" dirty="0" err="1"/>
              <a:t>British</a:t>
            </a:r>
            <a:r>
              <a:rPr lang="cs-CZ" b="1" dirty="0"/>
              <a:t> </a:t>
            </a:r>
            <a:r>
              <a:rPr lang="cs-CZ" b="1" dirty="0" err="1"/>
              <a:t>Council</a:t>
            </a:r>
            <a:r>
              <a:rPr lang="cs-CZ" b="1" dirty="0"/>
              <a:t> </a:t>
            </a:r>
            <a:r>
              <a:rPr lang="cs-CZ" b="1" dirty="0" err="1"/>
              <a:t>Addvantage</a:t>
            </a:r>
            <a:r>
              <a:rPr lang="cs-CZ" b="1" dirty="0"/>
              <a:t> Partner </a:t>
            </a:r>
            <a:r>
              <a:rPr lang="cs-CZ" b="1" dirty="0" err="1"/>
              <a:t>Institution</a:t>
            </a:r>
            <a:r>
              <a:rPr lang="cs-CZ" b="1" dirty="0"/>
              <a:t>, tedy partnerskou školou Britské rady</a:t>
            </a:r>
            <a:endParaRPr lang="cs-CZ" dirty="0"/>
          </a:p>
          <a:p>
            <a:pPr lvl="0"/>
            <a:r>
              <a:rPr lang="cs-CZ" dirty="0"/>
              <a:t>partnerství naší školy s Britskou radou nabízí nejen našim kandidátům (při skládání cambridgeských zkoušek z anglického jazyka), ale i učitelům spoustu výhod, např. výhodnější ceny učebnic, využití online studijních materiálů, semináře a metodické kurzy pro učitele, balíček testů, především však zvýhodněnou cenu jazykových zkoušek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60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295</TotalTime>
  <Words>781</Words>
  <Application>Microsoft Office PowerPoint</Application>
  <PresentationFormat>Předvádění na obrazovce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Sousedství</vt:lpstr>
      <vt:lpstr>Základní škola Zachar, Kroměříž,  příspěvková organizace</vt:lpstr>
      <vt:lpstr>Prezentace aplikace PowerPoint</vt:lpstr>
      <vt:lpstr>Prezentace aplikace PowerPoint</vt:lpstr>
      <vt:lpstr>VÝSTAVA V MUZEU KROMĚŘÍŽSKA KONTRASTY A KRÁSY SVĚTA 2018/2019 </vt:lpstr>
      <vt:lpstr>Prezentace aplikace PowerPoint</vt:lpstr>
      <vt:lpstr>Prezentace aplikace PowerPoint</vt:lpstr>
      <vt:lpstr>CELOŠKOLNÍ PROJEKT  POMÁHÁME 2019/2020 </vt:lpstr>
      <vt:lpstr>CELOŠKOLNÍ PROJEKT  POMÁHÁME 2019/2020 </vt:lpstr>
      <vt:lpstr>PARTNERSTVÍ S BRITSKOU RADOU 2020/2021 </vt:lpstr>
      <vt:lpstr>PARTNERSTVÍ S BRITSKOU RADOU 2020/2021 </vt:lpstr>
      <vt:lpstr>CELOŠKOLNÍ PROJEKT  PŘÍRODA KOLEM NÁS 2021/2022 </vt:lpstr>
      <vt:lpstr>CELOŠKOLNÍ PROJEKT  PŘÍRODA KOLEM NÁS 2021/2022 </vt:lpstr>
      <vt:lpstr>MEZINÁRODNÍ DEN MATEMATIKY 2021/2022 </vt:lpstr>
      <vt:lpstr>MEZINÁRODNÍ DEN MATEMATIKY 2021/2022 </vt:lpstr>
      <vt:lpstr>ÚČAST V BRITSKÉM PROJEKTU GENERATION EARTHSHOT 2021/2022 </vt:lpstr>
      <vt:lpstr>ÚČAST V BRITSKÉM PROJEKTU GENERATION EARTHSHOT 2021/2022 </vt:lpstr>
      <vt:lpstr>CELOŠKOLNÍ PROJEKT  KOMENSKÝ ÚCTA K ŽIVOTU 2021/2022 </vt:lpstr>
      <vt:lpstr>CELOŠKOLNÍ PROJEKT  KOMENSKÝ ÚCTA K ŽIVOTU 2021/2022 </vt:lpstr>
      <vt:lpstr>Děkujeme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Zachar, Kroměříž, příspěvková organizace</dc:title>
  <dc:creator>Hanka Štefková</dc:creator>
  <cp:lastModifiedBy>jan barton</cp:lastModifiedBy>
  <cp:revision>39</cp:revision>
  <dcterms:created xsi:type="dcterms:W3CDTF">2022-08-22T06:37:16Z</dcterms:created>
  <dcterms:modified xsi:type="dcterms:W3CDTF">2022-08-23T15:35:05Z</dcterms:modified>
</cp:coreProperties>
</file>